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8"/>
  </p:notesMasterIdLst>
  <p:handoutMasterIdLst>
    <p:handoutMasterId r:id="rId19"/>
  </p:handoutMasterIdLst>
  <p:sldIdLst>
    <p:sldId id="360" r:id="rId2"/>
    <p:sldId id="362" r:id="rId3"/>
    <p:sldId id="355" r:id="rId4"/>
    <p:sldId id="405" r:id="rId5"/>
    <p:sldId id="379" r:id="rId6"/>
    <p:sldId id="408" r:id="rId7"/>
    <p:sldId id="407" r:id="rId8"/>
    <p:sldId id="382" r:id="rId9"/>
    <p:sldId id="391" r:id="rId10"/>
    <p:sldId id="378" r:id="rId11"/>
    <p:sldId id="401" r:id="rId12"/>
    <p:sldId id="398" r:id="rId13"/>
    <p:sldId id="406" r:id="rId14"/>
    <p:sldId id="385" r:id="rId15"/>
    <p:sldId id="404" r:id="rId16"/>
    <p:sldId id="390" r:id="rId17"/>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5"/>
            <p14:sldId id="379"/>
            <p14:sldId id="408"/>
            <p14:sldId id="407"/>
            <p14:sldId id="382"/>
            <p14:sldId id="391"/>
            <p14:sldId id="378"/>
            <p14:sldId id="401"/>
            <p14:sldId id="398"/>
            <p14:sldId id="406"/>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FFFFFF"/>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634" autoAdjust="0"/>
  </p:normalViewPr>
  <p:slideViewPr>
    <p:cSldViewPr snapToGrid="0">
      <p:cViewPr varScale="1">
        <p:scale>
          <a:sx n="79" d="100"/>
          <a:sy n="79" d="100"/>
        </p:scale>
        <p:origin x="1032" y="35"/>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7/5/2023</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279964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Amrom Obstfeld MD, PhD, </a:t>
            </a:r>
            <a:r>
              <a:rPr lang="en-US" sz="1100" dirty="0">
                <a:solidFill>
                  <a:srgbClr val="434343"/>
                </a:solidFill>
              </a:rPr>
              <a:t>Associate Chair for Pathology Informatics </a:t>
            </a:r>
            <a:r>
              <a:rPr lang="en-US" dirty="0"/>
              <a:t>at Children’s Hospital of Philadelphia. In</a:t>
            </a:r>
            <a:r>
              <a:rPr lang="en-US" baseline="0" dirty="0"/>
              <a:t> this role he leads </a:t>
            </a:r>
            <a:r>
              <a:rPr lang="en-US" dirty="0"/>
              <a:t>the development of analytic tools to aid in </a:t>
            </a:r>
            <a:r>
              <a:rPr lang="en-US" dirty="0">
                <a:solidFill>
                  <a:schemeClr val="dk1"/>
                </a:solidFill>
              </a:rPr>
              <a:t>quality </a:t>
            </a:r>
            <a:r>
              <a:rPr lang="en-US" dirty="0"/>
              <a:t>management and operations, interfaces with other informatics groups throughout the hospital on Health IT initiatives and </a:t>
            </a:r>
            <a:r>
              <a:rPr lang="en-US"/>
              <a:t>also designs and implements </a:t>
            </a:r>
            <a:r>
              <a:rPr lang="en-US" dirty="0"/>
              <a:t>informatics educational experiences for pathology trainees and faculty </a:t>
            </a:r>
            <a:r>
              <a:rPr lang="en-US" dirty="0">
                <a:solidFill>
                  <a:schemeClr val="dk1"/>
                </a:solidFill>
              </a:rPr>
              <a:t>at the University of Pennsylvania</a:t>
            </a:r>
            <a:r>
              <a:rPr lang="en-US" dirty="0"/>
              <a:t>. </a:t>
            </a:r>
          </a:p>
          <a:p>
            <a:pPr marL="0" lvl="0" indent="0" algn="l" rtl="0">
              <a:spcBef>
                <a:spcPts val="0"/>
              </a:spcBef>
              <a:spcAft>
                <a:spcPts val="0"/>
              </a:spcAft>
              <a:buNone/>
            </a:pPr>
            <a:endParaRPr lang="en-US" dirty="0"/>
          </a:p>
          <a:p>
            <a:pPr marL="158750" indent="0">
              <a:buNone/>
            </a:pPr>
            <a:endParaRPr lang="en-US" dirty="0"/>
          </a:p>
        </p:txBody>
      </p:sp>
    </p:spTree>
    <p:extLst>
      <p:ext uri="{BB962C8B-B14F-4D97-AF65-F5344CB8AC3E}">
        <p14:creationId xmlns:p14="http://schemas.microsoft.com/office/powerpoint/2010/main" val="1846566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404425A5-4CAD-6843-904B-32BEC170B214}"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55BC1-0382-0545-9C07-01084695C2C0}"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A19A296D-A1AA-6643-A940-29E926D4A17E}"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CF7D3-5066-C248-8D3F-5209D7235789}"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B02B0-3003-4E49-BB3A-F9D8D4E91067}"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A91900-A3CA-784B-B0F8-9700ECB65394}"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165BB-3A69-1F4E-965D-B9583D07C6F0}"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018C63-3B39-EF47-A0FC-F06B42BB6F7D}"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B1B381-FA29-EC43-A7FC-70F543365A25}"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CFC06F-5D42-8B43-9502-8D40E8851D90}"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3CCB6-060E-2D45-BDD4-03BD76BA9675}"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8DB60F-9AF1-4A4B-8F99-B4B9992D564E}"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859BBB-F418-AC42-AAAA-19BD56C84778}"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56B7E-06EC-AB43-AE8F-DD2C6CBF6126}"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A8DC571-D00A-144E-9C63-BDF8AE8FA1FA}"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3316899-397C-804D-8BDD-E2F9F631E051}" type="datetime1">
              <a:rPr lang="en-US" smtClean="0">
                <a:solidFill>
                  <a:prstClr val="black">
                    <a:lumMod val="95000"/>
                    <a:lumOff val="5000"/>
                  </a:prstClr>
                </a:solidFill>
              </a:rPr>
              <a:t>7/5/2023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6" r:id="rId18"/>
    <p:sldLayoutId id="2147483678" r:id="rId19"/>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solidFill>
                  <a:schemeClr val="tx1">
                    <a:lumMod val="65000"/>
                    <a:lumOff val="35000"/>
                  </a:schemeClr>
                </a:solidFill>
              </a:rPr>
              <a:t>Robert Benirschke</a:t>
            </a:r>
          </a:p>
          <a:p>
            <a:r>
              <a:rPr lang="en-US" sz="2800" dirty="0">
                <a:solidFill>
                  <a:schemeClr val="tx1">
                    <a:lumMod val="65000"/>
                    <a:lumOff val="35000"/>
                  </a:schemeClr>
                </a:solidFill>
              </a:rPr>
              <a:t>July 23, 2023</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6847663" cy="2308324"/>
          </a:xfrm>
          <a:prstGeom prst="rect">
            <a:avLst/>
          </a:prstGeom>
          <a:noFill/>
        </p:spPr>
        <p:txBody>
          <a:bodyPr wrap="square" rtlCol="0">
            <a:spAutoFit/>
          </a:bodyPr>
          <a:lstStyle/>
          <a:p>
            <a:pPr marL="288925" lvl="1"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Coursepack</a:t>
            </a:r>
            <a:r>
              <a:rPr lang="en-US" sz="3600" dirty="0">
                <a:latin typeface="Arial" panose="020B0604020202020204" pitchFamily="34" charset="0"/>
                <a:cs typeface="Arial" panose="020B0604020202020204" pitchFamily="34" charset="0"/>
              </a:rPr>
              <a:t> folder on website contains:</a:t>
            </a:r>
          </a:p>
          <a:p>
            <a:pPr marL="288925" lvl="4"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PDFs for slides</a:t>
            </a:r>
          </a:p>
          <a:p>
            <a:pPr marL="288925" lvl="2"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Cheatsheets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 In person lesson</a:t>
            </a:r>
          </a:p>
        </p:txBody>
      </p:sp>
      <p:sp>
        <p:nvSpPr>
          <p:cNvPr id="3" name="TextBox 2"/>
          <p:cNvSpPr txBox="1"/>
          <p:nvPr/>
        </p:nvSpPr>
        <p:spPr>
          <a:xfrm>
            <a:off x="3949147" y="1756236"/>
            <a:ext cx="7381461" cy="5509200"/>
          </a:xfrm>
          <a:prstGeom prst="rect">
            <a:avLst/>
          </a:prstGeom>
          <a:noFill/>
        </p:spPr>
        <p:txBody>
          <a:bodyPr wrap="square" rtlCol="0">
            <a:spAutoFit/>
          </a:bodyPr>
          <a:lstStyle/>
          <a:p>
            <a:pPr marL="571500" indent="-571500">
              <a:buFont typeface="Arial" panose="020B0604020202020204" pitchFamily="34" charset="0"/>
              <a:buChar char="•"/>
            </a:pPr>
            <a:r>
              <a:rPr lang="en-US" sz="3200" dirty="0"/>
              <a:t>See email for Slack invite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Simple question – Ask in # general Slack channel</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More complicated – Direct message remote instructor</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Really complicated – Seek out in person help during exercise or break</a:t>
            </a:r>
          </a:p>
          <a:p>
            <a:pPr marL="171450" indent="-171450">
              <a:buFont typeface="Arial" panose="020B0604020202020204" pitchFamily="34" charset="0"/>
              <a:buChar char="•"/>
            </a:pPr>
            <a:endParaRPr lang="en-US" sz="3200" dirty="0"/>
          </a:p>
        </p:txBody>
      </p:sp>
      <p:pic>
        <p:nvPicPr>
          <p:cNvPr id="1026" name="Picture 2" descr="Say hello, new logo | Slack">
            <a:extLst>
              <a:ext uri="{FF2B5EF4-FFF2-40B4-BE49-F238E27FC236}">
                <a16:creationId xmlns:a16="http://schemas.microsoft.com/office/drawing/2014/main" id="{B9845BE4-DDDD-6C4D-945A-58E150089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04" y="2166731"/>
            <a:ext cx="3322983" cy="332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43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 Remote lesson</a:t>
            </a:r>
          </a:p>
        </p:txBody>
      </p:sp>
      <p:sp>
        <p:nvSpPr>
          <p:cNvPr id="3" name="TextBox 2"/>
          <p:cNvSpPr txBox="1"/>
          <p:nvPr/>
        </p:nvSpPr>
        <p:spPr>
          <a:xfrm>
            <a:off x="1497496" y="2220272"/>
            <a:ext cx="8232430" cy="3539430"/>
          </a:xfrm>
          <a:prstGeom prst="rect">
            <a:avLst/>
          </a:prstGeom>
          <a:noFill/>
        </p:spPr>
        <p:txBody>
          <a:bodyPr wrap="square" rtlCol="0">
            <a:spAutoFit/>
          </a:bodyPr>
          <a:lstStyle/>
          <a:p>
            <a:pPr marL="571500" indent="-571500">
              <a:buFont typeface="Arial" panose="020B0604020202020204" pitchFamily="34" charset="0"/>
              <a:buChar char="•"/>
            </a:pPr>
            <a:r>
              <a:rPr lang="en-US" sz="3200" dirty="0"/>
              <a:t>Raise hand (literally)</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In person and Slack support during exercises</a:t>
            </a:r>
          </a:p>
          <a:p>
            <a:pPr marL="571500" indent="-57150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15513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the room</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rmAutofit fontScale="92500" lnSpcReduction="20000"/>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Cheatsheets show how to do common things – orient yourself with them early (</a:t>
            </a:r>
            <a:r>
              <a:rPr lang="en-US" sz="3600" dirty="0">
                <a:solidFill>
                  <a:srgbClr val="333333"/>
                </a:solidFill>
                <a:latin typeface="Arial" panose="020B0604020202020204" pitchFamily="34" charset="0"/>
                <a:cs typeface="Arial" panose="020B0604020202020204" pitchFamily="34" charset="0"/>
              </a:rPr>
              <a:t>https://posit.co/resources/cheatsheets/)</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198761275"/>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Robert Benirschke</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err="1">
                          <a:solidFill>
                            <a:srgbClr val="212121"/>
                          </a:solidFill>
                          <a:effectLst/>
                          <a:latin typeface="Arial"/>
                        </a:rPr>
                        <a:t>Amrom</a:t>
                      </a:r>
                      <a:r>
                        <a:rPr lang="en-US" sz="1800" b="0" i="0" u="none" strike="noStrike" noProof="0" dirty="0">
                          <a:solidFill>
                            <a:srgbClr val="212121"/>
                          </a:solidFill>
                          <a:effectLst/>
                          <a:latin typeface="Arial"/>
                        </a:rPr>
                        <a:t> Obstfeld</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E7244-8C00-FEC3-A22F-E798515F29B1}"/>
              </a:ext>
            </a:extLst>
          </p:cNvPr>
          <p:cNvSpPr>
            <a:spLocks noGrp="1"/>
          </p:cNvSpPr>
          <p:nvPr>
            <p:ph type="title"/>
          </p:nvPr>
        </p:nvSpPr>
        <p:spPr/>
        <p:txBody>
          <a:bodyPr/>
          <a:lstStyle/>
          <a:p>
            <a:r>
              <a:rPr lang="en-US" dirty="0">
                <a:solidFill>
                  <a:srgbClr val="1A1A1A"/>
                </a:solidFill>
              </a:rPr>
              <a:t> Robert Benirschke</a:t>
            </a:r>
          </a:p>
        </p:txBody>
      </p:sp>
      <p:sp>
        <p:nvSpPr>
          <p:cNvPr id="4" name="Text Placeholder 3">
            <a:extLst>
              <a:ext uri="{FF2B5EF4-FFF2-40B4-BE49-F238E27FC236}">
                <a16:creationId xmlns:a16="http://schemas.microsoft.com/office/drawing/2014/main" id="{A22EE487-2564-8F2D-C6DE-E95C72B9DDD7}"/>
              </a:ext>
            </a:extLst>
          </p:cNvPr>
          <p:cNvSpPr>
            <a:spLocks noGrp="1"/>
          </p:cNvSpPr>
          <p:nvPr>
            <p:ph type="body" idx="1"/>
          </p:nvPr>
        </p:nvSpPr>
        <p:spPr/>
        <p:txBody>
          <a:bodyPr/>
          <a:lstStyle/>
          <a:p>
            <a:pPr marL="152396" indent="0">
              <a:buNone/>
            </a:pPr>
            <a:r>
              <a:rPr lang="en-US" dirty="0">
                <a:solidFill>
                  <a:srgbClr val="1A1A1A"/>
                </a:solidFill>
              </a:rPr>
              <a:t>Assistant Professor, University of Chicago, Department of Pathology (NorthShore)</a:t>
            </a:r>
          </a:p>
          <a:p>
            <a:pPr marL="152396" indent="0">
              <a:buNone/>
            </a:pPr>
            <a:endParaRPr lang="en-US" dirty="0">
              <a:solidFill>
                <a:srgbClr val="1A1A1A"/>
              </a:solidFill>
            </a:endParaRPr>
          </a:p>
          <a:p>
            <a:pPr marL="152396" indent="0">
              <a:buNone/>
            </a:pPr>
            <a:r>
              <a:rPr lang="en-US" dirty="0">
                <a:solidFill>
                  <a:srgbClr val="1A1A1A"/>
                </a:solidFill>
              </a:rPr>
              <a:t>Director of Core Laboratory and Point of Care testing</a:t>
            </a:r>
          </a:p>
          <a:p>
            <a:pPr marL="152396" indent="0">
              <a:buNone/>
            </a:pPr>
            <a:endParaRPr lang="en-US" dirty="0">
              <a:solidFill>
                <a:srgbClr val="1A1A1A"/>
              </a:solidFill>
            </a:endParaRPr>
          </a:p>
          <a:p>
            <a:pPr marL="152396" indent="0">
              <a:buNone/>
            </a:pPr>
            <a:r>
              <a:rPr lang="en-US" dirty="0">
                <a:solidFill>
                  <a:srgbClr val="1A1A1A"/>
                </a:solidFill>
              </a:rPr>
              <a:t>Director Clinical Pathology Informatics</a:t>
            </a:r>
          </a:p>
        </p:txBody>
      </p:sp>
      <p:pic>
        <p:nvPicPr>
          <p:cNvPr id="5" name="Picture 4">
            <a:extLst>
              <a:ext uri="{FF2B5EF4-FFF2-40B4-BE49-F238E27FC236}">
                <a16:creationId xmlns:a16="http://schemas.microsoft.com/office/drawing/2014/main" id="{9CC4F25E-7EEC-5C05-C440-29D540D67D6E}"/>
              </a:ext>
            </a:extLst>
          </p:cNvPr>
          <p:cNvPicPr>
            <a:picLocks noChangeAspect="1"/>
          </p:cNvPicPr>
          <p:nvPr/>
        </p:nvPicPr>
        <p:blipFill rotWithShape="1">
          <a:blip r:embed="rId2"/>
          <a:srcRect l="25456" t="25835"/>
          <a:stretch/>
        </p:blipFill>
        <p:spPr>
          <a:xfrm>
            <a:off x="7641124" y="827893"/>
            <a:ext cx="3702867" cy="4909366"/>
          </a:xfrm>
          <a:prstGeom prst="rect">
            <a:avLst/>
          </a:prstGeom>
        </p:spPr>
      </p:pic>
    </p:spTree>
    <p:extLst>
      <p:ext uri="{BB962C8B-B14F-4D97-AF65-F5344CB8AC3E}">
        <p14:creationId xmlns:p14="http://schemas.microsoft.com/office/powerpoint/2010/main" val="41299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4A03F0-8F4A-8821-1C67-79645FD423C0}"/>
              </a:ext>
            </a:extLst>
          </p:cNvPr>
          <p:cNvSpPr>
            <a:spLocks noGrp="1"/>
          </p:cNvSpPr>
          <p:nvPr>
            <p:ph type="title"/>
          </p:nvPr>
        </p:nvSpPr>
        <p:spPr/>
        <p:txBody>
          <a:bodyPr/>
          <a:lstStyle/>
          <a:p>
            <a:r>
              <a:rPr lang="en-US" dirty="0"/>
              <a:t> </a:t>
            </a:r>
            <a:r>
              <a:rPr lang="en-US" dirty="0" err="1">
                <a:solidFill>
                  <a:srgbClr val="1A1A1A"/>
                </a:solidFill>
              </a:rPr>
              <a:t>Amrom</a:t>
            </a:r>
            <a:r>
              <a:rPr lang="en-US" dirty="0">
                <a:solidFill>
                  <a:srgbClr val="1A1A1A"/>
                </a:solidFill>
              </a:rPr>
              <a:t> Obstfeld</a:t>
            </a:r>
            <a:endParaRPr lang="en-US" dirty="0"/>
          </a:p>
        </p:txBody>
      </p:sp>
      <p:sp>
        <p:nvSpPr>
          <p:cNvPr id="4" name="Text Placeholder 3">
            <a:extLst>
              <a:ext uri="{FF2B5EF4-FFF2-40B4-BE49-F238E27FC236}">
                <a16:creationId xmlns:a16="http://schemas.microsoft.com/office/drawing/2014/main" id="{0DDEABB3-BAD6-45E7-11F5-0DBC2EA2FA28}"/>
              </a:ext>
            </a:extLst>
          </p:cNvPr>
          <p:cNvSpPr>
            <a:spLocks noGrp="1"/>
          </p:cNvSpPr>
          <p:nvPr>
            <p:ph type="body" idx="1"/>
          </p:nvPr>
        </p:nvSpPr>
        <p:spPr/>
        <p:txBody>
          <a:bodyPr/>
          <a:lstStyle/>
          <a:p>
            <a:pPr marL="0" indent="0">
              <a:buNone/>
            </a:pPr>
            <a:r>
              <a:rPr lang="en-US" sz="2000" dirty="0">
                <a:solidFill>
                  <a:srgbClr val="434343"/>
                </a:solidFill>
              </a:rPr>
              <a:t>Associate Professor, Department of Laboratory Medicine and Pathology, University of Pennsylvania School of Medicine</a:t>
            </a:r>
          </a:p>
          <a:p>
            <a:pPr marL="0" indent="0">
              <a:spcBef>
                <a:spcPts val="2133"/>
              </a:spcBef>
              <a:spcAft>
                <a:spcPts val="2133"/>
              </a:spcAft>
              <a:buNone/>
            </a:pPr>
            <a:r>
              <a:rPr lang="en-US" sz="2000" dirty="0">
                <a:solidFill>
                  <a:srgbClr val="434343"/>
                </a:solidFill>
              </a:rPr>
              <a:t>Associate Chair for Pathology Informatics, Children's Hospital of Philadelphia</a:t>
            </a:r>
          </a:p>
          <a:p>
            <a:pPr marL="0" indent="0">
              <a:spcBef>
                <a:spcPts val="2133"/>
              </a:spcBef>
              <a:spcAft>
                <a:spcPts val="2133"/>
              </a:spcAft>
              <a:buNone/>
            </a:pPr>
            <a:r>
              <a:rPr lang="en-US" sz="2000" dirty="0">
                <a:solidFill>
                  <a:srgbClr val="434343"/>
                </a:solidFill>
              </a:rPr>
              <a:t>Associate Medical Director, Coagulation Laboratory</a:t>
            </a:r>
          </a:p>
          <a:p>
            <a:pPr marL="152396" indent="0">
              <a:buNone/>
            </a:pPr>
            <a:endParaRPr lang="en-US" dirty="0"/>
          </a:p>
        </p:txBody>
      </p:sp>
      <p:pic>
        <p:nvPicPr>
          <p:cNvPr id="1026" name="Picture 2" descr="Mentoring Monday Videos">
            <a:extLst>
              <a:ext uri="{FF2B5EF4-FFF2-40B4-BE49-F238E27FC236}">
                <a16:creationId xmlns:a16="http://schemas.microsoft.com/office/drawing/2014/main" id="{6596904F-1EC1-40B6-A9CF-A9C1EC7D9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8335" y="1485356"/>
            <a:ext cx="3385072" cy="354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581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 Department of Laboratory Medicine and Pathology, University of Washington School of Medicine</a:t>
            </a:r>
            <a:endParaRPr sz="2400" dirty="0">
              <a:solidFill>
                <a:srgbClr val="434343"/>
              </a:solidFill>
            </a:endParaRPr>
          </a:p>
          <a:p>
            <a:pPr marL="0" indent="0">
              <a:spcBef>
                <a:spcPts val="2133"/>
              </a:spcBef>
              <a:spcAft>
                <a:spcPts val="2133"/>
              </a:spcAft>
              <a:buNone/>
            </a:pPr>
            <a:r>
              <a:rPr lang="en" sz="2400" dirty="0">
                <a:solidFill>
                  <a:srgbClr val="434343"/>
                </a:solidFill>
              </a:rPr>
              <a:t>Vice Chair of Clinical Operations</a:t>
            </a:r>
          </a:p>
          <a:p>
            <a:pPr marL="0" indent="0">
              <a:spcBef>
                <a:spcPts val="2133"/>
              </a:spcBef>
              <a:spcAft>
                <a:spcPts val="2133"/>
              </a:spcAft>
              <a:buNone/>
            </a:pPr>
            <a:r>
              <a:rPr lang="en" sz="2400" dirty="0">
                <a:solidFill>
                  <a:srgbClr val="434343"/>
                </a:solidFill>
              </a:rPr>
              <a:t>Associate Medical Director, Laboratory Medicine and Pathology Informatics </a:t>
            </a: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Tree>
    <p:extLst>
      <p:ext uri="{BB962C8B-B14F-4D97-AF65-F5344CB8AC3E}">
        <p14:creationId xmlns:p14="http://schemas.microsoft.com/office/powerpoint/2010/main" val="117746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779</TotalTime>
  <Words>1634</Words>
  <Application>Microsoft Office PowerPoint</Application>
  <PresentationFormat>Widescreen</PresentationFormat>
  <Paragraphs>121</Paragraphs>
  <Slides>16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Narrow</vt:lpstr>
      <vt:lpstr>Arial,Sans-Serif</vt:lpstr>
      <vt:lpstr>Calibri</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 Robert Benirschke</vt:lpstr>
      <vt:lpstr> Amrom Obstfeld</vt:lpstr>
      <vt:lpstr>Patrick Mathias</vt:lpstr>
      <vt:lpstr>Workshop Workflow</vt:lpstr>
      <vt:lpstr>Sessions</vt:lpstr>
      <vt:lpstr>Workshop Coursebook</vt:lpstr>
      <vt:lpstr>Getting Help – In person lesson</vt:lpstr>
      <vt:lpstr>Getting Help – Remote lesson</vt:lpstr>
      <vt:lpstr>Who are you?</vt:lpstr>
      <vt:lpstr>PowerPoint Presentation</vt:lpstr>
      <vt:lpstr>Tips for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64</cp:revision>
  <dcterms:modified xsi:type="dcterms:W3CDTF">2023-07-06T02:11:26Z</dcterms:modified>
</cp:coreProperties>
</file>